
<file path=[Content_Types].xml><?xml version="1.0" encoding="utf-8"?>
<Types xmlns="http://schemas.openxmlformats.org/package/2006/content-types">
  <Default ContentType="application/xml" Extension="xml"/>
  <Default ContentType="image/jpeg" Extension="jpeg"/>
  <Default ContentType="application/vnd.openxmlformats-package.relationships+xml" Extension="rels"/>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presentation.main+xml" PartName="/ppt/presentation.xml"/>
  <Override ContentType="application/vnd.openxmlformats-officedocument.presentationml.presProps+xml" PartName="/ppt/presProps1.xml"/>
  <Override ContentType="application/vnd.openxmlformats-officedocument.theme+xml" PartName="/ppt/theme/theme1.xml"/>
  <Override ContentType="application/vnd.openxmlformats-officedocument.presentationml.viewProps+xml" PartName="/ppt/viewProps1.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4"/>
  </p:sldMasterIdLst>
  <p:sldIdLst>
    <p:sldId id="256" r:id="rId5"/>
    <p:sldId id="257" r:id="rId6"/>
    <p:sldId id="258" r:id="rId7"/>
    <p:sldId id="259" r:id="rId8"/>
    <p:sldId id="260" r:id="rId9"/>
    <p:sldId id="261" r:id="rId10"/>
    <p:sldId id="262" r:id="rId11"/>
  </p:sldIdLst>
  <p:sldSz cy="6858000" cx="9144000"/>
  <p:notesSz cx="6858000" cy="9144000"/>
  <p:defaultTextStyle>
    <a:defPPr lvl="0">
      <a:defRPr lang="ru-RU"/>
    </a:defPPr>
    <a:lvl1pPr lvl="0" rtl="0" algn="l" fontAlgn="base">
      <a:spcBef>
        <a:spcPct val="0"/>
      </a:spcBef>
      <a:spcAft>
        <a:spcPct val="0"/>
      </a:spcAft>
      <a:defRPr kern="1200">
        <a:solidFill>
          <a:schemeClr val="tx1"/>
        </a:solidFill>
        <a:latin typeface="Arial" charset="0"/>
        <a:ea typeface="+mn-ea"/>
        <a:cs typeface="Arial" charset="0"/>
      </a:defRPr>
    </a:lvl1pPr>
    <a:lvl2pPr lvl="1" marL="457200" rtl="0" algn="l" fontAlgn="base">
      <a:spcBef>
        <a:spcPct val="0"/>
      </a:spcBef>
      <a:spcAft>
        <a:spcPct val="0"/>
      </a:spcAft>
      <a:defRPr kern="1200">
        <a:solidFill>
          <a:schemeClr val="tx1"/>
        </a:solidFill>
        <a:latin typeface="Arial" charset="0"/>
        <a:ea typeface="+mn-ea"/>
        <a:cs typeface="Arial" charset="0"/>
      </a:defRPr>
    </a:lvl2pPr>
    <a:lvl3pPr lvl="2" marL="914400" rtl="0" algn="l" fontAlgn="base">
      <a:spcBef>
        <a:spcPct val="0"/>
      </a:spcBef>
      <a:spcAft>
        <a:spcPct val="0"/>
      </a:spcAft>
      <a:defRPr kern="1200">
        <a:solidFill>
          <a:schemeClr val="tx1"/>
        </a:solidFill>
        <a:latin typeface="Arial" charset="0"/>
        <a:ea typeface="+mn-ea"/>
        <a:cs typeface="Arial" charset="0"/>
      </a:defRPr>
    </a:lvl3pPr>
    <a:lvl4pPr lvl="3" marL="1371600" rtl="0" algn="l" fontAlgn="base">
      <a:spcBef>
        <a:spcPct val="0"/>
      </a:spcBef>
      <a:spcAft>
        <a:spcPct val="0"/>
      </a:spcAft>
      <a:defRPr kern="1200">
        <a:solidFill>
          <a:schemeClr val="tx1"/>
        </a:solidFill>
        <a:latin typeface="Arial" charset="0"/>
        <a:ea typeface="+mn-ea"/>
        <a:cs typeface="Arial" charset="0"/>
      </a:defRPr>
    </a:lvl4pPr>
    <a:lvl5pPr lvl="4" marL="1828800" rtl="0" algn="l" fontAlgn="base">
      <a:spcBef>
        <a:spcPct val="0"/>
      </a:spcBef>
      <a:spcAft>
        <a:spcPct val="0"/>
      </a:spcAft>
      <a:defRPr kern="1200">
        <a:solidFill>
          <a:schemeClr val="tx1"/>
        </a:solidFill>
        <a:latin typeface="Arial" charset="0"/>
        <a:ea typeface="+mn-ea"/>
        <a:cs typeface="Arial" charset="0"/>
      </a:defRPr>
    </a:lvl5pPr>
    <a:lvl6pPr defTabSz="914400" eaLnBrk="1" hangingPunct="1" latinLnBrk="0" lvl="5" marL="2286000" rtl="0" algn="l">
      <a:defRPr kern="1200">
        <a:solidFill>
          <a:schemeClr val="tx1"/>
        </a:solidFill>
        <a:latin typeface="Arial" charset="0"/>
        <a:ea typeface="+mn-ea"/>
        <a:cs typeface="Arial" charset="0"/>
      </a:defRPr>
    </a:lvl6pPr>
    <a:lvl7pPr defTabSz="914400" eaLnBrk="1" hangingPunct="1" latinLnBrk="0" lvl="6" marL="2743200" rtl="0" algn="l">
      <a:defRPr kern="1200">
        <a:solidFill>
          <a:schemeClr val="tx1"/>
        </a:solidFill>
        <a:latin typeface="Arial" charset="0"/>
        <a:ea typeface="+mn-ea"/>
        <a:cs typeface="Arial" charset="0"/>
      </a:defRPr>
    </a:lvl7pPr>
    <a:lvl8pPr defTabSz="914400" eaLnBrk="1" hangingPunct="1" latinLnBrk="0" lvl="7" marL="3200400" rtl="0" algn="l">
      <a:defRPr kern="1200">
        <a:solidFill>
          <a:schemeClr val="tx1"/>
        </a:solidFill>
        <a:latin typeface="Arial" charset="0"/>
        <a:ea typeface="+mn-ea"/>
        <a:cs typeface="Arial" charset="0"/>
      </a:defRPr>
    </a:lvl8pPr>
    <a:lvl9pPr defTabSz="914400" eaLnBrk="1" hangingPunct="1" latinLnBrk="0" lvl="8" marL="3657600" rtl="0" algn="l">
      <a:defRPr kern="1200">
        <a:solidFill>
          <a:schemeClr val="tx1"/>
        </a:solidFill>
        <a:latin typeface="Arial" charset="0"/>
        <a:ea typeface="+mn-ea"/>
        <a:cs typeface="Arial" charset="0"/>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1.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1.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1.xml"/><Relationship Id="rId3" Type="http://schemas.openxmlformats.org/officeDocument/2006/relationships/presProps" Target="presProps1.xml"/><Relationship Id="rId4" Type="http://schemas.openxmlformats.org/officeDocument/2006/relationships/slideMaster" Target="slideMasters/slideMaster1.xml"/><Relationship Id="rId11" Type="http://schemas.openxmlformats.org/officeDocument/2006/relationships/slide" Target="slides/slide7.xml"/><Relationship Id="rId10" Type="http://schemas.openxmlformats.org/officeDocument/2006/relationships/slide" Target="slides/slide6.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F2FF6C6F-7A92-463B-B214-2ACA7FF871DB}" type="datetimeFigureOut">
              <a:rPr lang="ru-RU"/>
              <a:pPr>
                <a:defRPr/>
              </a:pPr>
              <a:t>19.03.2021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D5010B7-579F-4262-A034-F3854E87C2D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CE4EBCB-B93F-4668-9046-F57CCCFE7DE7}" type="datetimeFigureOut">
              <a:rPr lang="ru-RU"/>
              <a:pPr>
                <a:defRPr/>
              </a:pPr>
              <a:t>19.03.2021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EF4ECB8-B593-46D6-934D-700115F98B2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1F3E4C2-253F-42A7-BC46-42C7FC055C9A}" type="datetimeFigureOut">
              <a:rPr lang="ru-RU"/>
              <a:pPr>
                <a:defRPr/>
              </a:pPr>
              <a:t>19.03.2021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6BD53E5-81CE-4DA0-AEF1-4F3A1D7F51F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8CA3429-B8E0-4476-B78F-81E44288C65B}" type="datetimeFigureOut">
              <a:rPr lang="ru-RU"/>
              <a:pPr>
                <a:defRPr/>
              </a:pPr>
              <a:t>19.03.2021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3F72D57-D451-45FE-BCF1-F89DA6C0B2C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B3222976-E303-449B-AF61-E2CC32FFBE76}" type="datetimeFigureOut">
              <a:rPr lang="ru-RU"/>
              <a:pPr>
                <a:defRPr/>
              </a:pPr>
              <a:t>19.03.2021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933BA20-0BBE-47FB-8B90-9D058174290C}"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69ED2A81-3311-47E8-8F08-41D191D0DFB3}" type="datetimeFigureOut">
              <a:rPr lang="ru-RU"/>
              <a:pPr>
                <a:defRPr/>
              </a:pPr>
              <a:t>19.03.2021</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E9BDEB0-690F-417A-BA2C-7ADA1787403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923ACE8F-FDF4-4BD7-B999-F12068608F0E}" type="datetimeFigureOut">
              <a:rPr lang="ru-RU"/>
              <a:pPr>
                <a:defRPr/>
              </a:pPr>
              <a:t>19.03.2021</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4FDE9D27-DD9F-4653-81F6-270F2732BB88}"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4149E377-B369-4D39-9457-91D8490D4F43}" type="datetimeFigureOut">
              <a:rPr lang="ru-RU"/>
              <a:pPr>
                <a:defRPr/>
              </a:pPr>
              <a:t>19.03.2021</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ED60141B-0461-4DB6-83B0-0A730C2B18C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D8608E68-E1BF-4D80-9964-5DFB028BD3B6}" type="datetimeFigureOut">
              <a:rPr lang="ru-RU"/>
              <a:pPr>
                <a:defRPr/>
              </a:pPr>
              <a:t>19.03.2021</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3312B71F-BD41-4B7B-8053-5F5B04C7C033}"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0C89815-D33C-468C-AD8D-1A1980D5A45C}" type="datetimeFigureOut">
              <a:rPr lang="ru-RU"/>
              <a:pPr>
                <a:defRPr/>
              </a:pPr>
              <a:t>19.03.2021</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4736A06-8D3C-47CB-85B8-DEF97302BD83}"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0FC3AA5-CE3A-4AD6-8F30-1EA8DBEED807}" type="datetimeFigureOut">
              <a:rPr lang="ru-RU"/>
              <a:pPr>
                <a:defRPr/>
              </a:pPr>
              <a:t>19.03.2021</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6EFC7A6-6BD7-4B05-9FD6-7B4B61880B48}"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9AE69ED7-3796-478E-94EC-ECCF3096A355}" type="datetimeFigureOut">
              <a:rPr lang="ru-RU"/>
              <a:pPr>
                <a:defRPr/>
              </a:pPr>
              <a:t>19.03.2021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A7B1C45A-545A-430E-A294-FCBD050F374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ВОВ\о5.jpg"/>
          <p:cNvPicPr>
            <a:picLocks noChangeAspect="1" noChangeArrowheads="1"/>
          </p:cNvPicPr>
          <p:nvPr/>
        </p:nvPicPr>
        <p:blipFill>
          <a:blip r:embed="rId2"/>
          <a:srcRect/>
          <a:stretch>
            <a:fillRect/>
          </a:stretch>
        </p:blipFill>
        <p:spPr bwMode="auto">
          <a:xfrm>
            <a:off x="2276457" y="-6350"/>
            <a:ext cx="4876818" cy="6858000"/>
          </a:xfrm>
          <a:prstGeom prst="rect">
            <a:avLst/>
          </a:prstGeom>
          <a:ln>
            <a:noFill/>
          </a:ln>
          <a:effectLst>
            <a:softEdge rad="112500"/>
          </a:effectLst>
        </p:spPr>
      </p:pic>
      <p:sp>
        <p:nvSpPr>
          <p:cNvPr id="13314" name="Заголовок 3"/>
          <p:cNvSpPr>
            <a:spLocks noGrp="1"/>
          </p:cNvSpPr>
          <p:nvPr>
            <p:ph type="title"/>
          </p:nvPr>
        </p:nvSpPr>
        <p:spPr>
          <a:xfrm>
            <a:off x="539750" y="0"/>
            <a:ext cx="8316913" cy="6858000"/>
          </a:xfrm>
        </p:spPr>
        <p:txBody>
          <a:bodyPr/>
          <a:lstStyle/>
          <a:p>
            <a:pPr eaLnBrk="1" hangingPunct="1"/>
            <a:r>
              <a:rPr lang="ru-RU" sz="8000" b="1" smtClean="0">
                <a:solidFill>
                  <a:srgbClr val="002060"/>
                </a:solidFill>
                <a:latin typeface="Arial" charset="0"/>
              </a:rPr>
              <a:t>Маленькие герои большой войны</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05" name="Shape 25605"/>
        <p:cNvGrpSpPr/>
        <p:nvPr/>
      </p:nvGrpSpPr>
      <p:grpSpPr>
        <a:xfrm>
          <a:off x="0" y="0"/>
          <a:ext cx="0" cy="0"/>
          <a:chOff x="0" y="0"/>
          <a:chExt cx="0" cy="0"/>
        </a:xfrm>
      </p:grpSpPr>
      <p:pic>
        <p:nvPicPr>
          <p:cNvPr descr="H:\Пионеры-герои\облаков карусель.jpg" id="25606" name="Google Shape;25606;p1"/>
          <p:cNvPicPr preferRelativeResize="0"/>
          <p:nvPr/>
        </p:nvPicPr>
        <p:blipFill rotWithShape="1">
          <a:blip r:embed="rId2">
            <a:alphaModFix/>
          </a:blip>
          <a:srcRect b="6068" l="0" r="8172" t="0"/>
          <a:stretch/>
        </p:blipFill>
        <p:spPr>
          <a:xfrm>
            <a:off x="0" y="0"/>
            <a:ext cx="9144000" cy="7014682"/>
          </a:xfrm>
          <a:prstGeom prst="rect">
            <a:avLst/>
          </a:prstGeom>
          <a:noFill/>
          <a:ln>
            <a:noFill/>
          </a:ln>
        </p:spPr>
      </p:pic>
      <p:sp>
        <p:nvSpPr>
          <p:cNvPr id="25607" name="Google Shape;25607;p1"/>
          <p:cNvSpPr txBox="1"/>
          <p:nvPr>
            <p:ph type="title"/>
          </p:nvPr>
        </p:nvSpPr>
        <p:spPr>
          <a:xfrm>
            <a:off x="0" y="333375"/>
            <a:ext cx="9144000" cy="6858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b="1" i="1" lang="ru-RU" sz="4800"/>
              <a:t> </a:t>
            </a:r>
            <a:r>
              <a:rPr lang="ru-RU" sz="2800">
                <a:latin typeface="Arimo"/>
                <a:ea typeface="Arimo"/>
                <a:cs typeface="Arimo"/>
                <a:sym typeface="Arimo"/>
              </a:rPr>
              <a:t>До войны это были самые обыкновенные мальчишки и девчонки. Они учились, помогали старшим, играли, бегали,</a:t>
            </a:r>
            <a:r>
              <a:rPr lang="ru-RU" sz="2800">
                <a:latin typeface="Arial"/>
                <a:ea typeface="Arial"/>
                <a:cs typeface="Arial"/>
                <a:sym typeface="Arial"/>
              </a:rPr>
              <a:t> </a:t>
            </a:r>
            <a:r>
              <a:rPr lang="ru-RU" sz="2800">
                <a:latin typeface="Arimo"/>
                <a:ea typeface="Arimo"/>
                <a:cs typeface="Arimo"/>
                <a:sym typeface="Arimo"/>
              </a:rPr>
              <a:t>прыгали, разбивали носы и коленки. </a:t>
            </a:r>
            <a:br>
              <a:rPr lang="ru-RU" sz="2800">
                <a:latin typeface="Arimo"/>
                <a:ea typeface="Arimo"/>
                <a:cs typeface="Arimo"/>
                <a:sym typeface="Arimo"/>
              </a:rPr>
            </a:br>
            <a:r>
              <a:rPr lang="ru-RU" sz="2800">
                <a:latin typeface="Arimo"/>
                <a:ea typeface="Arimo"/>
                <a:cs typeface="Arimo"/>
                <a:sym typeface="Arimo"/>
              </a:rPr>
              <a:t>НО ПРИШЕЛ ЧАС И ОНИ ПОКАЗАЛИ, КАКИМ ОГРОМНЫМ МОЖЕТ СТАТЬ МАЛЕНЬКОЕ ДЕТСКОЕ СЕДЦЕ, КОГДА РАЗГОРАЕТСЯ В НЕМ СВЯЩЕННАЯ ЛЮБОВЬ К РОДИНЕ И НЕНАВИСТЬ К ЕЕ ВРАГАМ.</a:t>
            </a:r>
            <a:br>
              <a:rPr lang="ru-RU" sz="2800">
                <a:latin typeface="Arimo"/>
                <a:ea typeface="Arimo"/>
                <a:cs typeface="Arimo"/>
                <a:sym typeface="Arimo"/>
              </a:rPr>
            </a:br>
            <a:endParaRPr sz="2800">
              <a:latin typeface="Arimo"/>
              <a:ea typeface="Arimo"/>
              <a:cs typeface="Arimo"/>
              <a:sym typeface="Arim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H:\Пионеры-герои\небо 3.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5362" name="Заголовок 1"/>
          <p:cNvSpPr>
            <a:spLocks noGrp="1"/>
          </p:cNvSpPr>
          <p:nvPr>
            <p:ph type="title"/>
          </p:nvPr>
        </p:nvSpPr>
        <p:spPr>
          <a:xfrm>
            <a:off x="3563938" y="0"/>
            <a:ext cx="5580062" cy="7389813"/>
          </a:xfrm>
        </p:spPr>
        <p:txBody>
          <a:bodyPr/>
          <a:lstStyle/>
          <a:p>
            <a:pPr eaLnBrk="1" hangingPunct="1"/>
            <a:r>
              <a:rPr lang="ru-RU" sz="1600" b="1" smtClean="0"/>
              <a:t>Разведчик 67-го отряда 4-й Ленинградской партизанской бригады. Когда началась война, он добыл винтовку и ушел в партизаны. Под видом нищего Леня ходил по деревням, собирая необходимые данные о расположении фашистских войск и о количестве их боевой техники, а потом передавал эти сведения партизанам. В 1942 году он вступил в отряд. "Участвовал в 27 боевых операциях, истребил 78 немецких солдат и офицеров, взорвал 2 железнодорожных и 12 шоссейных мостов, подорвал 9 автомашин с боеприпасами... 12 августа в новом районе боевых действий бригады Голиков разбил легковую автомашину, в которой находился генерал-майор инженерных войск Ричард Виртц, направляющийся из Пскова на Лугу. За этот подвиг Леня был представлен к высшей правительственной награде - медали "Золотая звезда" и званию Героя Советского Союза. Но получить их не успел. С декабря 1942-го по январь 1943 года партизанский отряд, в котором находился Голиков, с жестокими боями выходил из окружения. Выжить удалось лишь нескольким, но Лени среди них не было: он погиб в бою с карательным отрядом фашистов 24 января 1943 года у деревни Острая Лука Псковской области, не дожив до 17 лет.</a:t>
            </a:r>
          </a:p>
        </p:txBody>
      </p:sp>
      <p:pic>
        <p:nvPicPr>
          <p:cNvPr id="4098" name="Picture 2" descr="H:\Пионеры-герои\Леня голиков.jpg"/>
          <p:cNvPicPr>
            <a:picLocks noChangeAspect="1" noChangeArrowheads="1"/>
          </p:cNvPicPr>
          <p:nvPr/>
        </p:nvPicPr>
        <p:blipFill>
          <a:blip r:embed="rId3">
            <a:lum contrast="20000"/>
          </a:blip>
          <a:srcRect/>
          <a:stretch>
            <a:fillRect/>
          </a:stretch>
        </p:blipFill>
        <p:spPr bwMode="auto">
          <a:xfrm>
            <a:off x="255454" y="1061771"/>
            <a:ext cx="2852963" cy="4453298"/>
          </a:xfrm>
          <a:prstGeom prst="rect">
            <a:avLst/>
          </a:prstGeom>
          <a:ln>
            <a:noFill/>
          </a:ln>
          <a:effectLst>
            <a:softEdge rad="112500"/>
          </a:effectLst>
        </p:spPr>
      </p:pic>
      <p:sp>
        <p:nvSpPr>
          <p:cNvPr id="15364" name="Rectangle 5"/>
          <p:cNvSpPr>
            <a:spLocks noChangeArrowheads="1"/>
          </p:cNvSpPr>
          <p:nvPr/>
        </p:nvSpPr>
        <p:spPr bwMode="auto">
          <a:xfrm>
            <a:off x="2916238" y="333375"/>
            <a:ext cx="3743325" cy="457200"/>
          </a:xfrm>
          <a:prstGeom prst="rect">
            <a:avLst/>
          </a:prstGeom>
          <a:noFill/>
          <a:ln w="9525">
            <a:noFill/>
            <a:miter lim="800000"/>
            <a:headEnd/>
            <a:tailEnd/>
          </a:ln>
        </p:spPr>
        <p:txBody>
          <a:bodyPr>
            <a:spAutoFit/>
          </a:bodyPr>
          <a:lstStyle/>
          <a:p>
            <a:pPr algn="ctr"/>
            <a:r>
              <a:rPr lang="ru-RU" sz="2400" b="1"/>
              <a:t>  Лёня Голиков, 16 лет</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H:\Пионеры-герои\небо 3.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6386" name="Заголовок 1"/>
          <p:cNvSpPr>
            <a:spLocks noGrp="1"/>
          </p:cNvSpPr>
          <p:nvPr>
            <p:ph type="title"/>
          </p:nvPr>
        </p:nvSpPr>
        <p:spPr>
          <a:xfrm>
            <a:off x="4067175" y="1052513"/>
            <a:ext cx="5076825" cy="5805487"/>
          </a:xfrm>
        </p:spPr>
        <p:txBody>
          <a:bodyPr/>
          <a:lstStyle/>
          <a:p>
            <a:pPr eaLnBrk="1" hangingPunct="1"/>
            <a:r>
              <a:rPr lang="ru-RU" sz="1800" b="1" smtClean="0"/>
              <a:t>Самый молодой лётчик Второй мировой войны. Сын известного авиационного деятеля Н. П. Каманина. Прозвище «Летунок».</a:t>
            </a:r>
            <a:br>
              <a:rPr lang="ru-RU" sz="1800" b="1" smtClean="0"/>
            </a:br>
            <a:r>
              <a:rPr lang="ru-RU" sz="1800" b="1" smtClean="0"/>
              <a:t>В летние каникулы работал на аэродроме, затем несколько месяцев 1941 года — механиком на авиационном заводе в Москве.</a:t>
            </a:r>
            <a:br>
              <a:rPr lang="ru-RU" sz="1800" b="1" smtClean="0"/>
            </a:br>
            <a:r>
              <a:rPr lang="ru-RU" sz="1800" b="1" smtClean="0"/>
              <a:t>Когда началась война, мальчик пришёл работать на аэродром.</a:t>
            </a:r>
            <a:br>
              <a:rPr lang="ru-RU" sz="1800" b="1" smtClean="0"/>
            </a:br>
            <a:r>
              <a:rPr lang="ru-RU" sz="1800" b="1" smtClean="0"/>
              <a:t>Он пользовался любым случаем, чтобы подняться в небо. Опытные пилоты, случалось, пусть на несколько минут всего, доверяли ему вести самолёт. Однажды во время воздушного боя вражеской пулей было разбито стекло кабины. Лётчика ослепило. Теряя сознание, он успел передать Аркадию управление самолётом, и мальчик сумел довести и посадить самолёт на свой аэродром. </a:t>
            </a:r>
            <a:br>
              <a:rPr lang="ru-RU" sz="1800" b="1" smtClean="0"/>
            </a:br>
            <a:r>
              <a:rPr lang="ru-RU" sz="1800" b="1" smtClean="0"/>
              <a:t>До самой победы  сражался Аркадий Каманин с фашистами!</a:t>
            </a:r>
            <a:br>
              <a:rPr lang="ru-RU" sz="1800" b="1" smtClean="0"/>
            </a:br>
            <a:endParaRPr lang="ru-RU" sz="1800" b="1" smtClean="0"/>
          </a:p>
        </p:txBody>
      </p:sp>
      <p:pic>
        <p:nvPicPr>
          <p:cNvPr id="7171" name="Picture 3" descr="H:\Пионеры-герои\каманин аркадий.jpg"/>
          <p:cNvPicPr>
            <a:picLocks noChangeAspect="1" noChangeArrowheads="1"/>
          </p:cNvPicPr>
          <p:nvPr/>
        </p:nvPicPr>
        <p:blipFill>
          <a:blip r:embed="rId3">
            <a:lum contrast="10000"/>
          </a:blip>
          <a:srcRect/>
          <a:stretch>
            <a:fillRect/>
          </a:stretch>
        </p:blipFill>
        <p:spPr bwMode="auto">
          <a:xfrm>
            <a:off x="331774" y="1058840"/>
            <a:ext cx="3571900" cy="5357850"/>
          </a:xfrm>
          <a:prstGeom prst="rect">
            <a:avLst/>
          </a:prstGeom>
          <a:ln>
            <a:noFill/>
          </a:ln>
          <a:effectLst>
            <a:softEdge rad="112500"/>
          </a:effectLst>
        </p:spPr>
      </p:pic>
      <p:sp>
        <p:nvSpPr>
          <p:cNvPr id="16388" name="Rectangle 5"/>
          <p:cNvSpPr>
            <a:spLocks noChangeArrowheads="1"/>
          </p:cNvSpPr>
          <p:nvPr/>
        </p:nvSpPr>
        <p:spPr bwMode="auto">
          <a:xfrm>
            <a:off x="2771775" y="333375"/>
            <a:ext cx="4464050" cy="457200"/>
          </a:xfrm>
          <a:prstGeom prst="rect">
            <a:avLst/>
          </a:prstGeom>
          <a:noFill/>
          <a:ln w="9525">
            <a:noFill/>
            <a:miter lim="800000"/>
            <a:headEnd/>
            <a:tailEnd/>
          </a:ln>
        </p:spPr>
        <p:txBody>
          <a:bodyPr>
            <a:spAutoFit/>
          </a:bodyPr>
          <a:lstStyle/>
          <a:p>
            <a:r>
              <a:rPr lang="ru-RU" sz="2400" b="1"/>
              <a:t>Аркадий Каманин , 14 лет</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H:\Пионеры-герои\небо.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7410" name="Заголовок 1"/>
          <p:cNvSpPr>
            <a:spLocks noGrp="1"/>
          </p:cNvSpPr>
          <p:nvPr>
            <p:ph type="title"/>
          </p:nvPr>
        </p:nvSpPr>
        <p:spPr>
          <a:xfrm>
            <a:off x="3598863" y="620713"/>
            <a:ext cx="5545137" cy="5975350"/>
          </a:xfrm>
        </p:spPr>
        <p:txBody>
          <a:bodyPr/>
          <a:lstStyle/>
          <a:p>
            <a:pPr eaLnBrk="1" hangingPunct="1"/>
            <a:r>
              <a:rPr lang="ru-RU" sz="1800" b="1" smtClean="0"/>
              <a:t>На начало войны он только перешёл в шестой класс, но с первых дней начал бороться с оккупантами. Осенью 1941 года вместе с товарищами убил главу полевой жандармерии, швырнув гранату в машину, в которой тот ехал. Сначала был связным подпольной организации, затем участвовал в боях, был дважды ранен. В октябре 1943 года он обнаружил подземный телефонный кабель,</a:t>
            </a:r>
            <a:br>
              <a:rPr lang="ru-RU" sz="1800" b="1" smtClean="0"/>
            </a:br>
            <a:r>
              <a:rPr lang="ru-RU" sz="1800" b="1" smtClean="0"/>
              <a:t>который вскоре был подорван. Связь захватчиков со ставкой Гитлера в Варшаве прекратилась. Внёс он также свой вклад в подрыв шести железнодорожных эшелонов и склада. 29 октября 1943 года, будучи в дозоре, заметил карателей, собиравшихся устроить облаву на отряд. Убив офицера, он поднял тревогу, и, благодаря его действиям, партизаны успели дать отпор врагу. В бою за город Изяслав в Хмельницкой области 16 февраля 1944 года был смертельно ранен и на следующий день скончался. В 1958 году Вале посмертно присвоено звание Героя</a:t>
            </a:r>
          </a:p>
        </p:txBody>
      </p:sp>
      <p:sp>
        <p:nvSpPr>
          <p:cNvPr id="17411" name="Заголовок 1"/>
          <p:cNvSpPr>
            <a:spLocks/>
          </p:cNvSpPr>
          <p:nvPr/>
        </p:nvSpPr>
        <p:spPr bwMode="auto">
          <a:xfrm>
            <a:off x="3419475" y="765175"/>
            <a:ext cx="5940425" cy="6308725"/>
          </a:xfrm>
          <a:prstGeom prst="rect">
            <a:avLst/>
          </a:prstGeom>
          <a:noFill/>
          <a:ln w="9525">
            <a:noFill/>
            <a:miter lim="800000"/>
            <a:headEnd/>
            <a:tailEnd/>
          </a:ln>
        </p:spPr>
        <p:txBody>
          <a:bodyPr anchor="ctr"/>
          <a:lstStyle/>
          <a:p>
            <a:pPr algn="ctr"/>
            <a:r>
              <a:rPr lang="ru-RU" sz="4000">
                <a:latin typeface="Calibri" pitchFamily="34" charset="0"/>
              </a:rPr>
              <a:t/>
            </a:r>
            <a:br>
              <a:rPr lang="ru-RU" sz="4000">
                <a:latin typeface="Calibri" pitchFamily="34" charset="0"/>
              </a:rPr>
            </a:br>
            <a:r>
              <a:rPr lang="ru-RU" sz="4000">
                <a:latin typeface="Calibri" pitchFamily="34" charset="0"/>
              </a:rPr>
              <a:t/>
            </a:r>
            <a:br>
              <a:rPr lang="ru-RU" sz="4000">
                <a:latin typeface="Calibri" pitchFamily="34" charset="0"/>
              </a:rPr>
            </a:br>
            <a:r>
              <a:rPr lang="ru-RU" sz="4000">
                <a:latin typeface="Calibri" pitchFamily="34" charset="0"/>
              </a:rPr>
              <a:t/>
            </a:r>
            <a:br>
              <a:rPr lang="ru-RU" sz="4000">
                <a:latin typeface="Calibri" pitchFamily="34" charset="0"/>
              </a:rPr>
            </a:br>
            <a:r>
              <a:rPr lang="ru-RU" sz="4000">
                <a:latin typeface="Calibri" pitchFamily="34" charset="0"/>
              </a:rPr>
              <a:t/>
            </a:r>
            <a:br>
              <a:rPr lang="ru-RU" sz="4000">
                <a:latin typeface="Calibri" pitchFamily="34" charset="0"/>
              </a:rPr>
            </a:br>
            <a:r>
              <a:rPr lang="ru-RU" sz="4000">
                <a:latin typeface="Calibri" pitchFamily="34" charset="0"/>
              </a:rPr>
              <a:t/>
            </a:r>
            <a:br>
              <a:rPr lang="ru-RU" sz="4000">
                <a:latin typeface="Calibri" pitchFamily="34" charset="0"/>
              </a:rPr>
            </a:br>
            <a:r>
              <a:rPr lang="ru-RU" sz="4000">
                <a:latin typeface="Calibri" pitchFamily="34" charset="0"/>
              </a:rPr>
              <a:t/>
            </a:r>
            <a:br>
              <a:rPr lang="ru-RU" sz="4000">
                <a:latin typeface="Calibri" pitchFamily="34" charset="0"/>
              </a:rPr>
            </a:br>
            <a:r>
              <a:rPr lang="ru-RU" sz="4000">
                <a:latin typeface="Calibri" pitchFamily="34" charset="0"/>
              </a:rPr>
              <a:t/>
            </a:r>
            <a:br>
              <a:rPr lang="ru-RU" sz="4000">
                <a:latin typeface="Calibri" pitchFamily="34" charset="0"/>
              </a:rPr>
            </a:br>
            <a:r>
              <a:rPr lang="ru-RU" sz="4000">
                <a:latin typeface="Calibri" pitchFamily="34" charset="0"/>
              </a:rPr>
              <a:t/>
            </a:r>
            <a:br>
              <a:rPr lang="ru-RU" sz="4000">
                <a:latin typeface="Calibri" pitchFamily="34" charset="0"/>
              </a:rPr>
            </a:br>
            <a:r>
              <a:rPr lang="ru-RU" sz="4000">
                <a:latin typeface="Calibri" pitchFamily="34" charset="0"/>
              </a:rPr>
              <a:t/>
            </a:r>
            <a:br>
              <a:rPr lang="ru-RU" sz="4000">
                <a:latin typeface="Calibri" pitchFamily="34" charset="0"/>
              </a:rPr>
            </a:br>
            <a:endParaRPr lang="ru-RU" sz="4000" b="1">
              <a:latin typeface="Calibri" pitchFamily="34" charset="0"/>
            </a:endParaRPr>
          </a:p>
        </p:txBody>
      </p:sp>
      <p:pic>
        <p:nvPicPr>
          <p:cNvPr id="17412" name="Picture 8" descr="H:\Пионеры-герои\Валя Котик.jpg"/>
          <p:cNvPicPr>
            <a:picLocks noChangeAspect="1" noChangeArrowheads="1"/>
          </p:cNvPicPr>
          <p:nvPr/>
        </p:nvPicPr>
        <p:blipFill>
          <a:blip r:embed="rId3"/>
          <a:srcRect/>
          <a:stretch>
            <a:fillRect/>
          </a:stretch>
        </p:blipFill>
        <p:spPr bwMode="auto">
          <a:xfrm>
            <a:off x="468313" y="1700213"/>
            <a:ext cx="2998787" cy="3673475"/>
          </a:xfrm>
          <a:prstGeom prst="rect">
            <a:avLst/>
          </a:prstGeom>
          <a:noFill/>
          <a:ln w="9525">
            <a:noFill/>
            <a:miter lim="800000"/>
            <a:headEnd/>
            <a:tailEnd/>
          </a:ln>
        </p:spPr>
      </p:pic>
      <p:sp>
        <p:nvSpPr>
          <p:cNvPr id="17413" name="Rectangle 9"/>
          <p:cNvSpPr>
            <a:spLocks noChangeArrowheads="1"/>
          </p:cNvSpPr>
          <p:nvPr/>
        </p:nvSpPr>
        <p:spPr bwMode="auto">
          <a:xfrm>
            <a:off x="3059113" y="333375"/>
            <a:ext cx="3059112" cy="457200"/>
          </a:xfrm>
          <a:prstGeom prst="rect">
            <a:avLst/>
          </a:prstGeom>
          <a:noFill/>
          <a:ln w="9525">
            <a:noFill/>
            <a:miter lim="800000"/>
            <a:headEnd/>
            <a:tailEnd/>
          </a:ln>
        </p:spPr>
        <p:txBody>
          <a:bodyPr wrap="none" anchor="ctr">
            <a:spAutoFit/>
          </a:bodyPr>
          <a:lstStyle/>
          <a:p>
            <a:r>
              <a:rPr lang="ru-RU" sz="2400" b="1"/>
              <a:t>Валя Котик, 14 лет</a:t>
            </a:r>
            <a:r>
              <a:rPr lang="ru-RU"/>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H:\Пионеры-герои\небо 3.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8434" name="Заголовок 1"/>
          <p:cNvSpPr>
            <a:spLocks noGrp="1"/>
          </p:cNvSpPr>
          <p:nvPr>
            <p:ph type="title"/>
          </p:nvPr>
        </p:nvSpPr>
        <p:spPr>
          <a:xfrm>
            <a:off x="3995738" y="692150"/>
            <a:ext cx="5148262" cy="6354763"/>
          </a:xfrm>
        </p:spPr>
        <p:txBody>
          <a:bodyPr/>
          <a:lstStyle/>
          <a:p>
            <a:pPr eaLnBrk="1" hangingPunct="1"/>
            <a:r>
              <a:rPr lang="ru-RU" sz="1800" b="1" smtClean="0"/>
              <a:t>В начале июня 1941 года приехала на школьные каникулы в деревню Зуя, близ Витебской области. С 1942 года член подпольной организации «Юные мстители». </a:t>
            </a:r>
            <a:br>
              <a:rPr lang="ru-RU" sz="1800" b="1" smtClean="0"/>
            </a:br>
            <a:r>
              <a:rPr lang="ru-RU" sz="1800" b="1" smtClean="0"/>
              <a:t>Работая в столовой курсов переподготовки немецких офицеров, по указанию подполья отравила пищу. Во время разбирательств, желая доказать немцам свою непричастность, съела отравленный суп. Чудом осталась жива.</a:t>
            </a:r>
            <a:br>
              <a:rPr lang="ru-RU" sz="1800" b="1" smtClean="0"/>
            </a:br>
            <a:r>
              <a:rPr lang="ru-RU" sz="1800" b="1" smtClean="0"/>
              <a:t> В декабре 1943 года, возвращаясь с задания по выяснению причин провала организации «Юные мстители» была схвачена.. На одном из допросов в гестапо,  схватив со стола пистолет следователя, застрелила его и ещё двух гитлеровцев, пыталась бежать, была схвачена. Замучена и расстреляна в тюрьме. В Санкт-Петербурге есть улица Зины Портновой, а в 1968—2000 в Дальневосточном морском пароходстве в честь неё названо судно.</a:t>
            </a:r>
          </a:p>
        </p:txBody>
      </p:sp>
      <p:pic>
        <p:nvPicPr>
          <p:cNvPr id="25603" name="Picture 3" descr="H:\Пионеры-герои\Портнова Зина.jpg"/>
          <p:cNvPicPr>
            <a:picLocks noChangeAspect="1" noChangeArrowheads="1"/>
          </p:cNvPicPr>
          <p:nvPr/>
        </p:nvPicPr>
        <p:blipFill>
          <a:blip r:embed="rId3">
            <a:lum contrast="20000"/>
          </a:blip>
          <a:srcRect/>
          <a:stretch>
            <a:fillRect/>
          </a:stretch>
        </p:blipFill>
        <p:spPr bwMode="auto">
          <a:xfrm>
            <a:off x="330187" y="1130280"/>
            <a:ext cx="3500462" cy="4929222"/>
          </a:xfrm>
          <a:prstGeom prst="rect">
            <a:avLst/>
          </a:prstGeom>
          <a:ln>
            <a:noFill/>
          </a:ln>
          <a:effectLst>
            <a:softEdge rad="112500"/>
          </a:effectLst>
        </p:spPr>
      </p:pic>
      <p:sp>
        <p:nvSpPr>
          <p:cNvPr id="18436" name="Rectangle 5"/>
          <p:cNvSpPr>
            <a:spLocks noChangeArrowheads="1"/>
          </p:cNvSpPr>
          <p:nvPr/>
        </p:nvSpPr>
        <p:spPr bwMode="auto">
          <a:xfrm>
            <a:off x="2987675" y="333375"/>
            <a:ext cx="3635375" cy="457200"/>
          </a:xfrm>
          <a:prstGeom prst="rect">
            <a:avLst/>
          </a:prstGeom>
          <a:noFill/>
          <a:ln w="9525">
            <a:noFill/>
            <a:miter lim="800000"/>
            <a:headEnd/>
            <a:tailEnd/>
          </a:ln>
        </p:spPr>
        <p:txBody>
          <a:bodyPr wrap="none" anchor="ctr">
            <a:spAutoFit/>
          </a:bodyPr>
          <a:lstStyle/>
          <a:p>
            <a:r>
              <a:rPr lang="ru-RU" sz="2400" b="1"/>
              <a:t>Зина Портнова, 17 лет</a:t>
            </a:r>
            <a:r>
              <a:rPr lang="ru-RU"/>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H:\Пионеры-герои\небо 3.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9458" name="Заголовок 1"/>
          <p:cNvSpPr>
            <a:spLocks noGrp="1"/>
          </p:cNvSpPr>
          <p:nvPr>
            <p:ph type="title"/>
          </p:nvPr>
        </p:nvSpPr>
        <p:spPr>
          <a:xfrm>
            <a:off x="2916238" y="765175"/>
            <a:ext cx="6227762" cy="5832475"/>
          </a:xfrm>
        </p:spPr>
        <p:txBody>
          <a:bodyPr/>
          <a:lstStyle/>
          <a:p>
            <a:pPr eaLnBrk="1" hangingPunct="1"/>
            <a:r>
              <a:rPr lang="ru-RU" sz="1800" b="1" smtClean="0"/>
              <a:t>Черниговщина. Фронт подошел вплотную к селу Погорельцы. На окраине, прикрывая отход наших частей, оборону держала рота. Патроны бойцам подносил Вася Коробко .Ночь. К зданию школы, занятому фашистами, подкрадывается Вася. Он пробирается в пионерскую комнату, выносит пионерское знамя и надежно прячет его. Окраина села. Под мостом - Вася. Он вытаскивает железные скобы, подпиливает сваи, а на рассвете из укрытия наблюдает, как рушится мост под тяжестью фашистского БТРа. Партизаны убедились, что Васе можно доверять, и поручили ему серьезное дело: стать разведчиком в логове врага. В штабе фашистов он топит печи, колет дрова, а сам присматривается, запоминает, передает партизанам сведения. Каратели, задумавшие истребить партизан, заставили мальчика вести их в лес. Но Вася вывел гитлеровцев к засаде полицаев. Гитлеровцы, в темноте приняв их за партизан, открыли бешеный огонь, перебили всех полицаев и сами понесли большие потери. Вместе с партизанами Вася уничтожил девять эшелонов, сотни гитлеровцев. В одном из боев он был сражен вражеской пулей. </a:t>
            </a:r>
          </a:p>
        </p:txBody>
      </p:sp>
      <p:pic>
        <p:nvPicPr>
          <p:cNvPr id="7171" name="Picture 3" descr="H:\Пионеры-герои\Вася Коробко.jpg"/>
          <p:cNvPicPr>
            <a:picLocks noChangeAspect="1" noChangeArrowheads="1"/>
          </p:cNvPicPr>
          <p:nvPr/>
        </p:nvPicPr>
        <p:blipFill>
          <a:blip r:embed="rId3">
            <a:lum bright="-10000" contrast="20000"/>
          </a:blip>
          <a:srcRect/>
          <a:stretch>
            <a:fillRect/>
          </a:stretch>
        </p:blipFill>
        <p:spPr bwMode="auto">
          <a:xfrm>
            <a:off x="255168" y="2351662"/>
            <a:ext cx="2654627" cy="3807653"/>
          </a:xfrm>
          <a:prstGeom prst="rect">
            <a:avLst/>
          </a:prstGeom>
          <a:ln>
            <a:noFill/>
          </a:ln>
          <a:effectLst>
            <a:softEdge rad="112500"/>
          </a:effectLst>
        </p:spPr>
      </p:pic>
      <p:sp>
        <p:nvSpPr>
          <p:cNvPr id="19460" name="Rectangle 7"/>
          <p:cNvSpPr>
            <a:spLocks noChangeArrowheads="1"/>
          </p:cNvSpPr>
          <p:nvPr/>
        </p:nvSpPr>
        <p:spPr bwMode="auto">
          <a:xfrm>
            <a:off x="2987675" y="260350"/>
            <a:ext cx="3381375" cy="457200"/>
          </a:xfrm>
          <a:prstGeom prst="rect">
            <a:avLst/>
          </a:prstGeom>
          <a:noFill/>
          <a:ln w="9525">
            <a:noFill/>
            <a:miter lim="800000"/>
            <a:headEnd/>
            <a:tailEnd/>
          </a:ln>
        </p:spPr>
        <p:txBody>
          <a:bodyPr wrap="none">
            <a:spAutoFit/>
          </a:bodyPr>
          <a:lstStyle/>
          <a:p>
            <a:r>
              <a:rPr lang="ru-RU" sz="2400" b="1"/>
              <a:t>Вася Коробко, 14 лет</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